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4"/>
  </p:sldMasterIdLst>
  <p:notesMasterIdLst>
    <p:notesMasterId r:id="rId30"/>
  </p:notesMasterIdLst>
  <p:handoutMasterIdLst>
    <p:handoutMasterId r:id="rId31"/>
  </p:handoutMasterIdLst>
  <p:sldIdLst>
    <p:sldId id="256" r:id="rId5"/>
    <p:sldId id="818" r:id="rId6"/>
    <p:sldId id="806" r:id="rId7"/>
    <p:sldId id="808" r:id="rId8"/>
    <p:sldId id="807" r:id="rId9"/>
    <p:sldId id="809" r:id="rId10"/>
    <p:sldId id="810" r:id="rId11"/>
    <p:sldId id="812" r:id="rId12"/>
    <p:sldId id="813" r:id="rId13"/>
    <p:sldId id="815" r:id="rId14"/>
    <p:sldId id="816" r:id="rId15"/>
    <p:sldId id="817" r:id="rId16"/>
    <p:sldId id="820" r:id="rId17"/>
    <p:sldId id="684" r:id="rId18"/>
    <p:sldId id="685" r:id="rId19"/>
    <p:sldId id="686" r:id="rId20"/>
    <p:sldId id="746" r:id="rId21"/>
    <p:sldId id="739" r:id="rId22"/>
    <p:sldId id="760" r:id="rId23"/>
    <p:sldId id="761" r:id="rId24"/>
    <p:sldId id="752" r:id="rId25"/>
    <p:sldId id="763" r:id="rId26"/>
    <p:sldId id="762" r:id="rId27"/>
    <p:sldId id="819" r:id="rId28"/>
    <p:sldId id="74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F19B20F-8921-4AA8-86BB-4DFA64E70FB6}">
          <p14:sldIdLst>
            <p14:sldId id="256"/>
            <p14:sldId id="818"/>
            <p14:sldId id="806"/>
            <p14:sldId id="808"/>
            <p14:sldId id="807"/>
            <p14:sldId id="809"/>
            <p14:sldId id="810"/>
            <p14:sldId id="812"/>
            <p14:sldId id="813"/>
            <p14:sldId id="815"/>
            <p14:sldId id="816"/>
            <p14:sldId id="817"/>
            <p14:sldId id="820"/>
            <p14:sldId id="684"/>
            <p14:sldId id="685"/>
            <p14:sldId id="686"/>
            <p14:sldId id="746"/>
            <p14:sldId id="739"/>
            <p14:sldId id="760"/>
            <p14:sldId id="761"/>
            <p14:sldId id="752"/>
            <p14:sldId id="763"/>
            <p14:sldId id="762"/>
            <p14:sldId id="819"/>
            <p14:sldId id="7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Green" initials="PG" lastIdx="8" clrIdx="0">
    <p:extLst>
      <p:ext uri="{19B8F6BF-5375-455C-9EA6-DF929625EA0E}">
        <p15:presenceInfo xmlns:p15="http://schemas.microsoft.com/office/powerpoint/2012/main" userId="84a8dbd73bad176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9"/>
    <a:srgbClr val="003300"/>
    <a:srgbClr val="A07111"/>
    <a:srgbClr val="B18A38"/>
    <a:srgbClr val="1F2B7D"/>
    <a:srgbClr val="002060"/>
    <a:srgbClr val="191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250" autoAdjust="0"/>
  </p:normalViewPr>
  <p:slideViewPr>
    <p:cSldViewPr snapToGrid="0">
      <p:cViewPr varScale="1">
        <p:scale>
          <a:sx n="94" d="100"/>
          <a:sy n="94" d="100"/>
        </p:scale>
        <p:origin x="78" y="29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604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FB33F-63CF-4B72-90C0-4D55C6729EDA}" type="datetimeFigureOut">
              <a:rPr lang="en-GB" smtClean="0"/>
              <a:t>20/05/2021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0DFF81-C815-4067-A30E-55F30CAE72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06449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FEB5CD-065B-4433-9B81-D7D3B9DAA944}" type="datetimeFigureOut">
              <a:rPr lang="en-GB" smtClean="0"/>
              <a:t>20/05/2021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C14DAE-89E5-438C-B298-CCD8B2A436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60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F0DFA0-81CF-B642-B0A1-F7681E2A223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0402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05BC-3678-4E71-BE7E-CBB904C57919}" type="datetime1">
              <a:rPr lang="en-GB" smtClean="0"/>
              <a:t>20/05/2021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2487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61D51-4869-4F02-8CA2-B2CB1852F280}" type="datetime1">
              <a:rPr lang="en-GB" smtClean="0"/>
              <a:t>20/05/2021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938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88EED-2596-4817-B3A5-7D72FF7F4AC7}" type="datetime1">
              <a:rPr lang="en-GB" smtClean="0"/>
              <a:t>20/05/2021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560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B136C-EB7E-42E0-BBBA-5032E7750C2E}" type="datetime1">
              <a:rPr lang="en-GB" smtClean="0"/>
              <a:t>20/05/2021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78883"/>
            <a:ext cx="1742951" cy="4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57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0AA22-9BF3-43D9-AEFF-2005AA2A7E40}" type="datetime1">
              <a:rPr lang="en-GB" smtClean="0"/>
              <a:t>20/05/2021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345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73597-CDB1-4B3A-A5C9-D80A7D132F89}" type="datetime1">
              <a:rPr lang="en-GB" smtClean="0"/>
              <a:t>20/05/2021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200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985D-36A0-4389-B5C9-24A0BB59A2C0}" type="datetime1">
              <a:rPr lang="en-GB" smtClean="0"/>
              <a:t>20/05/2021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741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4D389-030C-4EF5-85F8-68B3C1072924}" type="datetime1">
              <a:rPr lang="en-GB" smtClean="0"/>
              <a:t>20/05/2021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026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E3C8F-00EB-4A12-B3B1-B06A74E85F25}" type="datetime1">
              <a:rPr lang="en-GB" smtClean="0"/>
              <a:t>20/05/2021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968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B9A6F-73EC-4887-8EA8-E6788CAB1DF4}" type="datetime1">
              <a:rPr lang="en-GB" smtClean="0"/>
              <a:t>20/05/2021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4405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6E600-F7BB-467C-A83B-C76B86988EFA}" type="datetime1">
              <a:rPr lang="en-GB" smtClean="0"/>
              <a:t>20/05/2021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59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3243A-EDD3-4561-B5FA-AA3A5A944F36}" type="datetime1">
              <a:rPr lang="en-GB" smtClean="0"/>
              <a:t>20/05/2021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79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1808" y="534970"/>
            <a:ext cx="6333584" cy="2894030"/>
          </a:xfrm>
        </p:spPr>
        <p:txBody>
          <a:bodyPr>
            <a:no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</a:rPr>
              <a:t>NSG Pilkington – University of Liverpool Machine Learning Project: 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20/05/2021</a:t>
            </a:r>
            <a:endParaRPr lang="en-GB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58260" y="3974265"/>
            <a:ext cx="3051142" cy="2331685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Peter Green</a:t>
            </a: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/>
                <a:cs typeface="Arial"/>
              </a:rPr>
              <a:t>Diego Echeverria</a:t>
            </a: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/>
                <a:cs typeface="Arial"/>
              </a:rPr>
              <a:t>Sarini Jayasinghe</a:t>
            </a:r>
          </a:p>
          <a:p>
            <a:pPr algn="just"/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 Institute,</a:t>
            </a: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Engineering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664877" y="1056950"/>
            <a:ext cx="89267" cy="16014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02" y="4737970"/>
            <a:ext cx="4503161" cy="183832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PETER L. GREEN, DIEGO ECHEVERRIA and SARINI JAYASINGHE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65228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128F8F-2851-4536-A9C7-72A8F35850F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6233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10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25942F0-CE42-4797-8C34-35DDE5CB3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 – Dataset 1</a:t>
            </a:r>
            <a:endParaRPr lang="en-GB" sz="3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8BBAD7-67CB-4D8C-A2F7-FC0D3622CD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32" t="6963" r="51136" b="55778"/>
          <a:stretch/>
        </p:blipFill>
        <p:spPr>
          <a:xfrm>
            <a:off x="360680" y="1942981"/>
            <a:ext cx="3850640" cy="2555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FE506D-41B3-40D0-9784-C16F4AFF6E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73" t="6297" r="51383" b="55333"/>
          <a:stretch/>
        </p:blipFill>
        <p:spPr>
          <a:xfrm>
            <a:off x="4130040" y="1866781"/>
            <a:ext cx="3749040" cy="26314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CB6BB5-F9E5-4792-86DD-423048BF0D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77" t="7408" r="51037" b="55333"/>
          <a:stretch/>
        </p:blipFill>
        <p:spPr>
          <a:xfrm>
            <a:off x="7879080" y="1942981"/>
            <a:ext cx="3815080" cy="25552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584057-7127-484E-8949-D5A4DA66F3F5}"/>
              </a:ext>
            </a:extLst>
          </p:cNvPr>
          <p:cNvSpPr txBox="1"/>
          <p:nvPr/>
        </p:nvSpPr>
        <p:spPr>
          <a:xfrm>
            <a:off x="1000760" y="1072778"/>
            <a:ext cx="955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Neural networks typically need a lot of training data. Here we’ve increased the number of training points from 1000 to 5000 (which now includes the first rise).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FBBE54-2563-4D46-8180-BAD67BFDDBEB}"/>
              </a:ext>
            </a:extLst>
          </p:cNvPr>
          <p:cNvSpPr txBox="1"/>
          <p:nvPr/>
        </p:nvSpPr>
        <p:spPr>
          <a:xfrm>
            <a:off x="894080" y="4722093"/>
            <a:ext cx="307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Interestingly, isn’t able to capture the first rise (even though it’s in the training data).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07DF1B-C81C-4CC0-B8CC-87E5414FB6B5}"/>
              </a:ext>
            </a:extLst>
          </p:cNvPr>
          <p:cNvSpPr txBox="1"/>
          <p:nvPr/>
        </p:nvSpPr>
        <p:spPr>
          <a:xfrm>
            <a:off x="4826000" y="4722093"/>
            <a:ext cx="6167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But good performance elsewhere. </a:t>
            </a:r>
          </a:p>
        </p:txBody>
      </p:sp>
    </p:spTree>
    <p:extLst>
      <p:ext uri="{BB962C8B-B14F-4D97-AF65-F5344CB8AC3E}">
        <p14:creationId xmlns:p14="http://schemas.microsoft.com/office/powerpoint/2010/main" val="3548663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11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25942F0-CE42-4797-8C34-35DDE5CB3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 – Dataset 2</a:t>
            </a:r>
            <a:endParaRPr lang="en-GB" sz="3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584057-7127-484E-8949-D5A4DA66F3F5}"/>
              </a:ext>
            </a:extLst>
          </p:cNvPr>
          <p:cNvSpPr txBox="1"/>
          <p:nvPr/>
        </p:nvSpPr>
        <p:spPr>
          <a:xfrm>
            <a:off x="1000760" y="1072778"/>
            <a:ext cx="955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Next we try using dataset 2 (with the improved combinations processing).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5030D1-AFB8-422A-BEF8-61FBE53BC3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73" t="6963" r="51333" b="55259"/>
          <a:stretch/>
        </p:blipFill>
        <p:spPr>
          <a:xfrm>
            <a:off x="467360" y="1595120"/>
            <a:ext cx="3754120" cy="2590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6CA7A3-C3D6-4B91-8447-4758FC371B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54" t="6297" r="51186" b="56815"/>
          <a:stretch/>
        </p:blipFill>
        <p:spPr>
          <a:xfrm>
            <a:off x="4221480" y="1595120"/>
            <a:ext cx="3704116" cy="2590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C26C31-9CEF-4ED8-A7F5-303C9B9F20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99" t="6074" r="51236" b="57482"/>
          <a:stretch/>
        </p:blipFill>
        <p:spPr>
          <a:xfrm>
            <a:off x="8153400" y="1614577"/>
            <a:ext cx="3576320" cy="24993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352660E-1643-4870-9FA0-44A66CB97AF7}"/>
              </a:ext>
            </a:extLst>
          </p:cNvPr>
          <p:cNvSpPr txBox="1"/>
          <p:nvPr/>
        </p:nvSpPr>
        <p:spPr>
          <a:xfrm>
            <a:off x="929640" y="4443214"/>
            <a:ext cx="329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Now predicts the first rise.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52403A-6A75-44D8-98AE-16214B999B54}"/>
              </a:ext>
            </a:extLst>
          </p:cNvPr>
          <p:cNvSpPr txBox="1"/>
          <p:nvPr/>
        </p:nvSpPr>
        <p:spPr>
          <a:xfrm>
            <a:off x="4633756" y="4443214"/>
            <a:ext cx="329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Not perfect everywhere (though it isn’t clear to me whether or not we’d expect it to work here – note that it’s still batch trained)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A8C688-52FE-4EB3-95EF-85EB1CBC73CB}"/>
              </a:ext>
            </a:extLst>
          </p:cNvPr>
          <p:cNvSpPr txBox="1"/>
          <p:nvPr/>
        </p:nvSpPr>
        <p:spPr>
          <a:xfrm>
            <a:off x="8509796" y="4443214"/>
            <a:ext cx="329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But some very encouraging regions too.</a:t>
            </a:r>
          </a:p>
        </p:txBody>
      </p:sp>
    </p:spTree>
    <p:extLst>
      <p:ext uri="{BB962C8B-B14F-4D97-AF65-F5344CB8AC3E}">
        <p14:creationId xmlns:p14="http://schemas.microsoft.com/office/powerpoint/2010/main" val="3681214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12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25942F0-CE42-4797-8C34-35DDE5CB3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 – Conclusions</a:t>
            </a:r>
            <a:endParaRPr lang="en-GB" sz="3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0F0EDB-BA93-42B4-90A5-87CA0B1D6ADD}"/>
              </a:ext>
            </a:extLst>
          </p:cNvPr>
          <p:cNvSpPr txBox="1"/>
          <p:nvPr/>
        </p:nvSpPr>
        <p:spPr>
          <a:xfrm>
            <a:off x="619760" y="929640"/>
            <a:ext cx="105156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Move to dataset 2, now using the neural network model? Is a significant change in direction but the results are very encouraging.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Interpretability?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200" dirty="0"/>
              <a:t>There is a way of rating the ‘importance’ of each input; Automatic Relevance Determination (ARD).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200" dirty="0"/>
              <a:t>We won’t have a model structure that we can ‘pull apart’ as easily, but do the users in the control room really need this?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200" dirty="0"/>
              <a:t>ARD has been around a long time but we need to work out how difficult it will be to implement in this case (the Neural Network is implemented using an open-source library).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Online updating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200" dirty="0"/>
              <a:t>Again, we are using an open-source implementation, but this doesn’t actually look too bad to implement. </a:t>
            </a:r>
          </a:p>
        </p:txBody>
      </p:sp>
    </p:spTree>
    <p:extLst>
      <p:ext uri="{BB962C8B-B14F-4D97-AF65-F5344CB8AC3E}">
        <p14:creationId xmlns:p14="http://schemas.microsoft.com/office/powerpoint/2010/main" val="1289056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13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25942F0-CE42-4797-8C34-35DDE5CB3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 – Conclusions</a:t>
            </a:r>
            <a:endParaRPr lang="en-GB" sz="3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0F0EDB-BA93-42B4-90A5-87CA0B1D6ADD}"/>
              </a:ext>
            </a:extLst>
          </p:cNvPr>
          <p:cNvSpPr txBox="1"/>
          <p:nvPr/>
        </p:nvSpPr>
        <p:spPr>
          <a:xfrm>
            <a:off x="619760" y="929640"/>
            <a:ext cx="105156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We could also try a Gaussian Process on the same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200" dirty="0"/>
              <a:t>Here we should be able to do Automatic Relevance Determination relatively easily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200" dirty="0"/>
              <a:t>Online updating might be more difficult (though we can still look at the mixture-of-experts approach).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More general point – it may be worth carefully selecting the training data so that it covers the majority of the PCA plot?</a:t>
            </a:r>
          </a:p>
        </p:txBody>
      </p:sp>
    </p:spTree>
    <p:extLst>
      <p:ext uri="{BB962C8B-B14F-4D97-AF65-F5344CB8AC3E}">
        <p14:creationId xmlns:p14="http://schemas.microsoft.com/office/powerpoint/2010/main" val="1089647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14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by product type</a:t>
            </a:r>
          </a:p>
        </p:txBody>
      </p:sp>
      <p:pic>
        <p:nvPicPr>
          <p:cNvPr id="1027" name="Picture 3" descr="C:\Users\HP\Desktop\Figure_6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2" t="9963" r="9200" b="10916"/>
          <a:stretch/>
        </p:blipFill>
        <p:spPr bwMode="auto">
          <a:xfrm>
            <a:off x="964293" y="2006600"/>
            <a:ext cx="7475402" cy="386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395" y="745652"/>
            <a:ext cx="5308600" cy="3885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701800" y="2108200"/>
            <a:ext cx="927100" cy="2159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165350" y="1574800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4293" y="1205468"/>
            <a:ext cx="4821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 ‘TintID, CoatingID, ThicknessID, WidthID’</a:t>
            </a:r>
            <a:endParaRPr lang="en-GB" dirty="0"/>
          </a:p>
        </p:txBody>
      </p:sp>
      <p:sp>
        <p:nvSpPr>
          <p:cNvPr id="29" name="Rectangle 28"/>
          <p:cNvSpPr/>
          <p:nvPr/>
        </p:nvSpPr>
        <p:spPr>
          <a:xfrm>
            <a:off x="9423400" y="1079501"/>
            <a:ext cx="1346200" cy="34036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/>
          <p:cNvSpPr txBox="1"/>
          <p:nvPr/>
        </p:nvSpPr>
        <p:spPr>
          <a:xfrm>
            <a:off x="9207500" y="4644103"/>
            <a:ext cx="1790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Showing only </a:t>
            </a:r>
          </a:p>
          <a:p>
            <a:r>
              <a:rPr lang="en-US" sz="1600" dirty="0"/>
              <a:t>20 product types</a:t>
            </a:r>
          </a:p>
          <a:p>
            <a:r>
              <a:rPr lang="en-US" sz="1600" dirty="0"/>
              <a:t>There are 24 product types</a:t>
            </a:r>
          </a:p>
        </p:txBody>
      </p:sp>
    </p:spTree>
    <p:extLst>
      <p:ext uri="{BB962C8B-B14F-4D97-AF65-F5344CB8AC3E}">
        <p14:creationId xmlns:p14="http://schemas.microsoft.com/office/powerpoint/2010/main" val="2249281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15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by product type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5" t="9869" r="8487" b="8931"/>
          <a:stretch/>
        </p:blipFill>
        <p:spPr bwMode="auto">
          <a:xfrm>
            <a:off x="4864100" y="2751464"/>
            <a:ext cx="6515100" cy="3415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9" y="1168400"/>
            <a:ext cx="9091611" cy="31661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>
            <a:stCxn id="8" idx="1"/>
          </p:cNvCxnSpPr>
          <p:nvPr/>
        </p:nvCxnSpPr>
        <p:spPr>
          <a:xfrm flipH="1">
            <a:off x="9588500" y="1333500"/>
            <a:ext cx="9398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528300" y="1148834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8 Hrs.</a:t>
            </a:r>
            <a:endParaRPr lang="en-GB" dirty="0"/>
          </a:p>
        </p:txBody>
      </p:sp>
      <p:cxnSp>
        <p:nvCxnSpPr>
          <p:cNvPr id="15" name="Straight Arrow Connector 14"/>
          <p:cNvCxnSpPr>
            <a:stCxn id="8" idx="1"/>
          </p:cNvCxnSpPr>
          <p:nvPr/>
        </p:nvCxnSpPr>
        <p:spPr>
          <a:xfrm flipH="1">
            <a:off x="6083300" y="1333500"/>
            <a:ext cx="4445000" cy="34925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797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16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by product type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5" t="9869" r="8487" b="8931"/>
          <a:stretch/>
        </p:blipFill>
        <p:spPr bwMode="auto">
          <a:xfrm>
            <a:off x="4864100" y="2751464"/>
            <a:ext cx="6515100" cy="3415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9" y="1168400"/>
            <a:ext cx="9091611" cy="31661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>
            <a:stCxn id="8" idx="1"/>
          </p:cNvCxnSpPr>
          <p:nvPr/>
        </p:nvCxnSpPr>
        <p:spPr>
          <a:xfrm flipH="1">
            <a:off x="9728200" y="1702832"/>
            <a:ext cx="800100" cy="222146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528300" y="1518166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2 Hrs.</a:t>
            </a:r>
            <a:endParaRPr lang="en-GB" dirty="0"/>
          </a:p>
        </p:txBody>
      </p:sp>
      <p:cxnSp>
        <p:nvCxnSpPr>
          <p:cNvPr id="15" name="Straight Arrow Connector 14"/>
          <p:cNvCxnSpPr>
            <a:stCxn id="8" idx="1"/>
          </p:cNvCxnSpPr>
          <p:nvPr/>
        </p:nvCxnSpPr>
        <p:spPr>
          <a:xfrm flipH="1">
            <a:off x="8121650" y="1702832"/>
            <a:ext cx="2406650" cy="331366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71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17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Density-based clustering</a:t>
            </a:r>
            <a:endParaRPr lang="en-GB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F18126-35B3-4680-8715-1AC1FB7C4C5F}"/>
              </a:ext>
            </a:extLst>
          </p:cNvPr>
          <p:cNvSpPr txBox="1"/>
          <p:nvPr/>
        </p:nvSpPr>
        <p:spPr>
          <a:xfrm>
            <a:off x="838200" y="1544715"/>
            <a:ext cx="10515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Density-based spatial clustering for applications with noise (DBSCAN):</a:t>
            </a:r>
          </a:p>
          <a:p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Clusters are identified by density.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It is able to determine the number of clusters.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It is able to describe data points as being generated by noise.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Only 2 parameters have to be estimated.</a:t>
            </a:r>
          </a:p>
        </p:txBody>
      </p:sp>
    </p:spTree>
    <p:extLst>
      <p:ext uri="{BB962C8B-B14F-4D97-AF65-F5344CB8AC3E}">
        <p14:creationId xmlns:p14="http://schemas.microsoft.com/office/powerpoint/2010/main" val="2494788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18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August 2020 to January 2021</a:t>
            </a:r>
            <a:endParaRPr lang="en-GB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B77282-6114-4A18-A060-6474A1A170BA}"/>
              </a:ext>
            </a:extLst>
          </p:cNvPr>
          <p:cNvSpPr txBox="1"/>
          <p:nvPr/>
        </p:nvSpPr>
        <p:spPr>
          <a:xfrm>
            <a:off x="10280339" y="5273336"/>
            <a:ext cx="130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Noise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334C31-C250-4701-A004-FE988E05A5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7" t="8443" r="9563" b="11588"/>
          <a:stretch/>
        </p:blipFill>
        <p:spPr>
          <a:xfrm>
            <a:off x="1128943" y="1005395"/>
            <a:ext cx="9934113" cy="484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51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19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August 2020 to January 2021</a:t>
            </a:r>
            <a:endParaRPr lang="en-GB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B77282-6114-4A18-A060-6474A1A170BA}"/>
              </a:ext>
            </a:extLst>
          </p:cNvPr>
          <p:cNvSpPr txBox="1"/>
          <p:nvPr/>
        </p:nvSpPr>
        <p:spPr>
          <a:xfrm>
            <a:off x="10280339" y="5273336"/>
            <a:ext cx="130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Noise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334C31-C250-4701-A004-FE988E05A5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7" t="8443" r="9563" b="11588"/>
          <a:stretch/>
        </p:blipFill>
        <p:spPr>
          <a:xfrm>
            <a:off x="1128943" y="1005395"/>
            <a:ext cx="9934113" cy="48472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A58C8D5-F37B-4928-9777-A279BA8568DA}"/>
              </a:ext>
            </a:extLst>
          </p:cNvPr>
          <p:cNvSpPr/>
          <p:nvPr/>
        </p:nvSpPr>
        <p:spPr>
          <a:xfrm>
            <a:off x="5992428" y="2574523"/>
            <a:ext cx="834500" cy="30006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734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Today</a:t>
            </a:r>
            <a:endParaRPr lang="en-GB" sz="3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70FCF8-4962-4DA9-8ECF-5F41E1CA7CA6}"/>
              </a:ext>
            </a:extLst>
          </p:cNvPr>
          <p:cNvSpPr txBox="1"/>
          <p:nvPr/>
        </p:nvSpPr>
        <p:spPr>
          <a:xfrm>
            <a:off x="599440" y="1148080"/>
            <a:ext cx="11038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Recap: we currently have 2 sets of input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Dataset 1 uses the old combination strategy (as led to the video shown in the gate meeting)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Dataset 2 uses the new combination strategy (but hadn’t led to an improvement in the linear model)</a:t>
            </a:r>
          </a:p>
          <a:p>
            <a:pPr lvl="1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1FAE4-5062-40CD-8921-384536964738}"/>
              </a:ext>
            </a:extLst>
          </p:cNvPr>
          <p:cNvSpPr txBox="1"/>
          <p:nvPr/>
        </p:nvSpPr>
        <p:spPr>
          <a:xfrm>
            <a:off x="599440" y="2348409"/>
            <a:ext cx="110388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Today we’ll cover: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Dataset 2 Combination Signals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Neural Network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Dataset 1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Dataset 2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Conclusions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Clustering by Product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Density Based Clustering of Fault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Upskilling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9110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20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choose a region with a high concentration of spikes</a:t>
            </a:r>
            <a:endParaRPr lang="en-GB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B77282-6114-4A18-A060-6474A1A170BA}"/>
              </a:ext>
            </a:extLst>
          </p:cNvPr>
          <p:cNvSpPr txBox="1"/>
          <p:nvPr/>
        </p:nvSpPr>
        <p:spPr>
          <a:xfrm>
            <a:off x="10280339" y="5273336"/>
            <a:ext cx="130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Noise</a:t>
            </a: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F318E52E-A100-41BD-89A8-8A6FFD830C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8" t="8444" r="9199" b="11169"/>
          <a:stretch/>
        </p:blipFill>
        <p:spPr>
          <a:xfrm>
            <a:off x="1124505" y="971157"/>
            <a:ext cx="9942990" cy="510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42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21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DBSCAN: 2020/10/11 to 2020/10/24</a:t>
            </a:r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575A28-031E-4E2C-8A4F-0F2AD955559C}"/>
              </a:ext>
            </a:extLst>
          </p:cNvPr>
          <p:cNvSpPr txBox="1"/>
          <p:nvPr/>
        </p:nvSpPr>
        <p:spPr>
          <a:xfrm>
            <a:off x="10578110" y="4891596"/>
            <a:ext cx="763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Noise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331DFE6-42BE-43B5-BD4B-305EB159A7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2" t="8722" r="16262" b="11168"/>
          <a:stretch/>
        </p:blipFill>
        <p:spPr>
          <a:xfrm>
            <a:off x="1577266" y="980035"/>
            <a:ext cx="9037468" cy="508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8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22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ISRA-5D at 2020/10/11 to 2020/10/24</a:t>
            </a:r>
            <a:endParaRPr lang="en-GB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B77282-6114-4A18-A060-6474A1A170BA}"/>
              </a:ext>
            </a:extLst>
          </p:cNvPr>
          <p:cNvSpPr txBox="1"/>
          <p:nvPr/>
        </p:nvSpPr>
        <p:spPr>
          <a:xfrm>
            <a:off x="10280339" y="5273336"/>
            <a:ext cx="130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Noise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1B89CD-3F85-4B67-972C-08CEFBA621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9" t="7325" r="9054" b="9701"/>
          <a:stretch/>
        </p:blipFill>
        <p:spPr>
          <a:xfrm>
            <a:off x="1133382" y="794551"/>
            <a:ext cx="9925236" cy="526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11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23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DBSCAN: 2020/10/11 to 2020/10/24</a:t>
            </a:r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575A28-031E-4E2C-8A4F-0F2AD955559C}"/>
              </a:ext>
            </a:extLst>
          </p:cNvPr>
          <p:cNvSpPr txBox="1"/>
          <p:nvPr/>
        </p:nvSpPr>
        <p:spPr>
          <a:xfrm>
            <a:off x="10578110" y="4891596"/>
            <a:ext cx="763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Noise</a:t>
            </a: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4E13B099-1A84-44C5-97D9-BD2E8B114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5" t="8443" r="16552" b="9701"/>
          <a:stretch/>
        </p:blipFill>
        <p:spPr>
          <a:xfrm>
            <a:off x="1599460" y="830062"/>
            <a:ext cx="8993080" cy="519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23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24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Upskilling</a:t>
            </a:r>
            <a:endParaRPr lang="en-GB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051401-1A38-40BD-8069-4563253C5258}"/>
              </a:ext>
            </a:extLst>
          </p:cNvPr>
          <p:cNvSpPr txBox="1"/>
          <p:nvPr/>
        </p:nvSpPr>
        <p:spPr>
          <a:xfrm>
            <a:off x="767080" y="1270000"/>
            <a:ext cx="10642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Things are moving quickly and we don’t always get to have a close look at the methods we’re deploying. So far we have…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How do we learn ‘online’?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actually is a Neural Network?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How does PCA work? </a:t>
            </a:r>
          </a:p>
          <a:p>
            <a:endParaRPr lang="en-GB" dirty="0"/>
          </a:p>
          <a:p>
            <a:r>
              <a:rPr lang="en-GB" dirty="0"/>
              <a:t>Probably more…</a:t>
            </a:r>
          </a:p>
        </p:txBody>
      </p:sp>
    </p:spTree>
    <p:extLst>
      <p:ext uri="{BB962C8B-B14F-4D97-AF65-F5344CB8AC3E}">
        <p14:creationId xmlns:p14="http://schemas.microsoft.com/office/powerpoint/2010/main" val="3066562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B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19248" y="2816932"/>
            <a:ext cx="8712968" cy="1224136"/>
          </a:xfrm>
        </p:spPr>
        <p:txBody>
          <a:bodyPr>
            <a:noAutofit/>
          </a:bodyPr>
          <a:lstStyle/>
          <a:p>
            <a:pPr algn="ctr"/>
            <a:r>
              <a:rPr lang="en-GB" sz="3000" b="1" dirty="0">
                <a:solidFill>
                  <a:schemeClr val="bg1"/>
                </a:solidFill>
              </a:rPr>
              <a:t>Thank you for your attention.</a:t>
            </a:r>
            <a:br>
              <a:rPr lang="en-GB" sz="3000" b="1" dirty="0">
                <a:solidFill>
                  <a:schemeClr val="bg1"/>
                </a:solidFill>
              </a:rPr>
            </a:br>
            <a:br>
              <a:rPr lang="en-GB" sz="3000" b="1" dirty="0">
                <a:solidFill>
                  <a:srgbClr val="B18A38"/>
                </a:solidFill>
              </a:rPr>
            </a:br>
            <a:r>
              <a:rPr lang="en-GB" sz="3000" b="1" dirty="0">
                <a:solidFill>
                  <a:srgbClr val="B18A38"/>
                </a:solidFill>
                <a:latin typeface="Arial" pitchFamily="34" charset="0"/>
                <a:cs typeface="Arial" pitchFamily="34" charset="0"/>
              </a:rPr>
              <a:t>ANY QUESTIONS?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308227-E5E7-4186-BD4F-34C176D7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PETER L. GREEN, DIEGO ECHEVERRIA and SARINI JAYASINGHE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2A82F2-471F-417C-A344-04021FFDA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128F8F-2851-4536-A9C7-72A8F35850F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050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2 – Combination Signals</a:t>
            </a:r>
            <a:endParaRPr lang="en-GB" sz="3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D46570-E616-4DA3-94BE-45BC74A23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206" y="997788"/>
            <a:ext cx="8232871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492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4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BDB539-3017-4BA3-908F-154578B8B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935" y="833120"/>
            <a:ext cx="8636243" cy="548082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1C98F1A-BCC9-45AF-BD35-C4FB40700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2 – Combination Signals</a:t>
            </a:r>
            <a:endParaRPr lang="en-GB" sz="3400" dirty="0"/>
          </a:p>
        </p:txBody>
      </p:sp>
    </p:spTree>
    <p:extLst>
      <p:ext uri="{BB962C8B-B14F-4D97-AF65-F5344CB8AC3E}">
        <p14:creationId xmlns:p14="http://schemas.microsoft.com/office/powerpoint/2010/main" val="3729587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5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B795C-CBC0-4CC1-BB34-2B9E8F716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879" y="825048"/>
            <a:ext cx="8847277" cy="523031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25942F0-CE42-4797-8C34-35DDE5CB3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2 – Combination Signals</a:t>
            </a:r>
            <a:endParaRPr lang="en-GB" sz="3400" dirty="0"/>
          </a:p>
        </p:txBody>
      </p:sp>
    </p:spTree>
    <p:extLst>
      <p:ext uri="{BB962C8B-B14F-4D97-AF65-F5344CB8AC3E}">
        <p14:creationId xmlns:p14="http://schemas.microsoft.com/office/powerpoint/2010/main" val="1696457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6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25942F0-CE42-4797-8C34-35DDE5CB3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 – Dataset 1</a:t>
            </a:r>
            <a:endParaRPr lang="en-GB" sz="3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8175F6-FAB4-4B38-82D3-B92FE128F9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61" t="6160" r="14374" b="4312"/>
          <a:stretch/>
        </p:blipFill>
        <p:spPr>
          <a:xfrm>
            <a:off x="748030" y="1092199"/>
            <a:ext cx="6202052" cy="48158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94B39F-5DD6-47B0-8AC6-10AD78C47465}"/>
              </a:ext>
            </a:extLst>
          </p:cNvPr>
          <p:cNvSpPr txBox="1"/>
          <p:nvPr/>
        </p:nvSpPr>
        <p:spPr>
          <a:xfrm>
            <a:off x="7284720" y="1605280"/>
            <a:ext cx="37185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 the following, the neural network predictions are in purple and are plotted next to the blue linear regression predictions. </a:t>
            </a:r>
            <a:r>
              <a:rPr lang="en-GB" u="sng" dirty="0"/>
              <a:t>Note: for now, the neural network is not being updated online.</a:t>
            </a:r>
          </a:p>
          <a:p>
            <a:endParaRPr lang="en-GB" dirty="0"/>
          </a:p>
          <a:p>
            <a:r>
              <a:rPr lang="en-GB" dirty="0"/>
              <a:t>Being very flexible, neural networks are vulnerable to overfitting, particularly for our noisy fault density data. </a:t>
            </a:r>
          </a:p>
          <a:p>
            <a:endParaRPr lang="en-GB" dirty="0"/>
          </a:p>
          <a:p>
            <a:r>
              <a:rPr lang="en-GB" dirty="0"/>
              <a:t>This can lead to some strange-looking results when we move beyond the training data (as shown here).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97060A-23B5-47FE-9DD5-486AAF56D9F7}"/>
              </a:ext>
            </a:extLst>
          </p:cNvPr>
          <p:cNvSpPr/>
          <p:nvPr/>
        </p:nvSpPr>
        <p:spPr>
          <a:xfrm>
            <a:off x="2372360" y="1336040"/>
            <a:ext cx="421640" cy="1285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2949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7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25942F0-CE42-4797-8C34-35DDE5CB3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 – Dataset 1</a:t>
            </a:r>
            <a:endParaRPr lang="en-GB" sz="3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86868A-2BB2-4111-910D-C5C8482788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65" t="5926" r="14790" b="4297"/>
          <a:stretch/>
        </p:blipFill>
        <p:spPr>
          <a:xfrm>
            <a:off x="497840" y="1219200"/>
            <a:ext cx="6008181" cy="47040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FBAA6E-7CDF-4E97-B4A1-1B15A0E06515}"/>
              </a:ext>
            </a:extLst>
          </p:cNvPr>
          <p:cNvSpPr/>
          <p:nvPr/>
        </p:nvSpPr>
        <p:spPr>
          <a:xfrm>
            <a:off x="1422400" y="1478280"/>
            <a:ext cx="1193800" cy="1671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6DBEC9-39B0-4143-A0D7-6977EDF2977A}"/>
              </a:ext>
            </a:extLst>
          </p:cNvPr>
          <p:cNvSpPr txBox="1"/>
          <p:nvPr/>
        </p:nvSpPr>
        <p:spPr>
          <a:xfrm>
            <a:off x="7284720" y="1605280"/>
            <a:ext cx="37185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 the following, the neural network predictions are in purple and are plotted next to the blue linear regression predictions. </a:t>
            </a:r>
            <a:r>
              <a:rPr lang="en-GB" u="sng" dirty="0"/>
              <a:t>Note: for now, the neural network is not being updated online.</a:t>
            </a:r>
          </a:p>
          <a:p>
            <a:endParaRPr lang="en-GB" dirty="0"/>
          </a:p>
          <a:p>
            <a:r>
              <a:rPr lang="en-GB" dirty="0"/>
              <a:t>Being very flexible, neural networks are vulnerable to overfitting, particularly for our noisy fault density data. </a:t>
            </a:r>
          </a:p>
          <a:p>
            <a:endParaRPr lang="en-GB" dirty="0"/>
          </a:p>
          <a:p>
            <a:r>
              <a:rPr lang="en-GB" dirty="0"/>
              <a:t>This can lead to some strange-looking results when we move beyond the training data (as shown here).</a:t>
            </a:r>
          </a:p>
        </p:txBody>
      </p:sp>
    </p:spTree>
    <p:extLst>
      <p:ext uri="{BB962C8B-B14F-4D97-AF65-F5344CB8AC3E}">
        <p14:creationId xmlns:p14="http://schemas.microsoft.com/office/powerpoint/2010/main" val="2739339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8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25942F0-CE42-4797-8C34-35DDE5CB3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 – Dataset 1</a:t>
            </a:r>
            <a:endParaRPr lang="en-GB" sz="3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F94689-86F8-41CC-A59C-95661CFC8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46" y="1446574"/>
            <a:ext cx="5106484" cy="38506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E86AC3-2ED7-4DD7-B875-F7C2FF9231D5}"/>
              </a:ext>
            </a:extLst>
          </p:cNvPr>
          <p:cNvSpPr txBox="1"/>
          <p:nvPr/>
        </p:nvSpPr>
        <p:spPr>
          <a:xfrm>
            <a:off x="6370320" y="1446574"/>
            <a:ext cx="51064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forces us to address the noise issues associated with the furnace fault data.</a:t>
            </a:r>
          </a:p>
          <a:p>
            <a:endParaRPr lang="en-GB" dirty="0"/>
          </a:p>
          <a:p>
            <a:r>
              <a:rPr lang="en-GB" dirty="0"/>
              <a:t>Here, we have pushed our spike removal and filtering blocks as far as we think we can get away with…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7EE843-2CD2-4A7A-AD18-E780D2A77A6D}"/>
              </a:ext>
            </a:extLst>
          </p:cNvPr>
          <p:cNvCxnSpPr/>
          <p:nvPr/>
        </p:nvCxnSpPr>
        <p:spPr>
          <a:xfrm flipH="1">
            <a:off x="5767730" y="2692400"/>
            <a:ext cx="526390" cy="2692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281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9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25942F0-CE42-4797-8C34-35DDE5CB3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 – Dataset 1</a:t>
            </a:r>
            <a:endParaRPr lang="en-GB" sz="3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17B1B8-0474-4043-8851-5BFF180403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08" t="6593" r="51630" b="57259"/>
          <a:stretch/>
        </p:blipFill>
        <p:spPr>
          <a:xfrm>
            <a:off x="4266805" y="1449923"/>
            <a:ext cx="3668551" cy="25214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0D0970-7E33-4BAF-BFCA-11E49BF5B4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55" t="5555" r="51235" b="57407"/>
          <a:stretch/>
        </p:blipFill>
        <p:spPr>
          <a:xfrm>
            <a:off x="8153400" y="1334532"/>
            <a:ext cx="3760181" cy="26368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431EDA-A6AA-43AF-84E3-D4A2598F68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99" t="6296" r="51383" b="56937"/>
          <a:stretch/>
        </p:blipFill>
        <p:spPr>
          <a:xfrm>
            <a:off x="335280" y="1449922"/>
            <a:ext cx="3668551" cy="2597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2C2831-5BFD-4B0D-A96E-863F8F3FF7FD}"/>
              </a:ext>
            </a:extLst>
          </p:cNvPr>
          <p:cNvSpPr txBox="1"/>
          <p:nvPr/>
        </p:nvSpPr>
        <p:spPr>
          <a:xfrm>
            <a:off x="1264920" y="965200"/>
            <a:ext cx="916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Neural network predictions improve a lot.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653848-C92B-4320-A597-BA782B408C6B}"/>
              </a:ext>
            </a:extLst>
          </p:cNvPr>
          <p:cNvSpPr txBox="1"/>
          <p:nvPr/>
        </p:nvSpPr>
        <p:spPr>
          <a:xfrm>
            <a:off x="782320" y="4227409"/>
            <a:ext cx="307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Isn’t able to model the first rise in fault density.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EF0F02-8F6A-43D8-AAD8-9AC2C54EF0A9}"/>
              </a:ext>
            </a:extLst>
          </p:cNvPr>
          <p:cNvSpPr txBox="1"/>
          <p:nvPr/>
        </p:nvSpPr>
        <p:spPr>
          <a:xfrm>
            <a:off x="4592716" y="4227409"/>
            <a:ext cx="3342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Some regions are comparable to the linear regression approach.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33120-73BC-4033-B734-CAD851F6CAB5}"/>
              </a:ext>
            </a:extLst>
          </p:cNvPr>
          <p:cNvSpPr txBox="1"/>
          <p:nvPr/>
        </p:nvSpPr>
        <p:spPr>
          <a:xfrm>
            <a:off x="8570941" y="4227409"/>
            <a:ext cx="3342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Is also able to out perform linear regression in some cases.</a:t>
            </a:r>
          </a:p>
        </p:txBody>
      </p:sp>
    </p:spTree>
    <p:extLst>
      <p:ext uri="{BB962C8B-B14F-4D97-AF65-F5344CB8AC3E}">
        <p14:creationId xmlns:p14="http://schemas.microsoft.com/office/powerpoint/2010/main" val="1146000161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754465209625D4CB369453FB2E2B467" ma:contentTypeVersion="6" ma:contentTypeDescription="Create a new document." ma:contentTypeScope="" ma:versionID="f2f955f05461eb9b22d7b185a228daa3">
  <xsd:schema xmlns:xsd="http://www.w3.org/2001/XMLSchema" xmlns:xs="http://www.w3.org/2001/XMLSchema" xmlns:p="http://schemas.microsoft.com/office/2006/metadata/properties" xmlns:ns2="c6535d9a-7d45-4ead-bb0b-dea21fd11d16" targetNamespace="http://schemas.microsoft.com/office/2006/metadata/properties" ma:root="true" ma:fieldsID="7e7f3b8bac52a1123316c2ba2a559409" ns2:_="">
    <xsd:import namespace="c6535d9a-7d45-4ead-bb0b-dea21fd11d1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535d9a-7d45-4ead-bb0b-dea21fd11d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C49DF4B-3BA3-4372-804A-3BF851B9F06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7A7CF59-A7AF-476B-A3D2-2ABD24B0B5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6535d9a-7d45-4ead-bb0b-dea21fd11d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41EC74E-BCA9-4ADE-8A96-153DC1193A29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1148</Words>
  <Application>Microsoft Office PowerPoint</Application>
  <PresentationFormat>Widescreen</PresentationFormat>
  <Paragraphs>184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Open Sans</vt:lpstr>
      <vt:lpstr>2_Office Theme</vt:lpstr>
      <vt:lpstr>NSG Pilkington – University of Liverpool Machine Learning Project:  20/05/2021</vt:lpstr>
      <vt:lpstr>Today</vt:lpstr>
      <vt:lpstr>Dataset 2 – Combination Signals</vt:lpstr>
      <vt:lpstr>Dataset 2 – Combination Signals</vt:lpstr>
      <vt:lpstr>Dataset 2 – Combination Signals</vt:lpstr>
      <vt:lpstr>Neural Network – Dataset 1</vt:lpstr>
      <vt:lpstr>Neural Network – Dataset 1</vt:lpstr>
      <vt:lpstr>Neural Network – Dataset 1</vt:lpstr>
      <vt:lpstr>Neural Network – Dataset 1</vt:lpstr>
      <vt:lpstr>Neural Network – Dataset 1</vt:lpstr>
      <vt:lpstr>Neural Network – Dataset 2</vt:lpstr>
      <vt:lpstr>Neural Network – Conclusions</vt:lpstr>
      <vt:lpstr>Neural Network – Conclusions</vt:lpstr>
      <vt:lpstr>Clustering by product type</vt:lpstr>
      <vt:lpstr>Clustering by product type</vt:lpstr>
      <vt:lpstr>Clustering by product type</vt:lpstr>
      <vt:lpstr>Density-based clustering</vt:lpstr>
      <vt:lpstr>From August 2020 to January 2021</vt:lpstr>
      <vt:lpstr>From August 2020 to January 2021</vt:lpstr>
      <vt:lpstr>We choose a region with a high concentration of spikes</vt:lpstr>
      <vt:lpstr>DBSCAN: 2020/10/11 to 2020/10/24</vt:lpstr>
      <vt:lpstr>ISRA-5D at 2020/10/11 to 2020/10/24</vt:lpstr>
      <vt:lpstr>DBSCAN: 2020/10/11 to 2020/10/24</vt:lpstr>
      <vt:lpstr>Upskilling</vt:lpstr>
      <vt:lpstr>Thank you for your attention. 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NSG Pilkington – University of Liverpool Machine Learning Project:  25/11/2020</dc:title>
  <dc:creator>Diego Echeverria</dc:creator>
  <cp:lastModifiedBy>Peter Green</cp:lastModifiedBy>
  <cp:revision>1191</cp:revision>
  <dcterms:created xsi:type="dcterms:W3CDTF">2020-12-01T17:36:12Z</dcterms:created>
  <dcterms:modified xsi:type="dcterms:W3CDTF">2021-05-20T12:10:35Z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0x0101005754465209625D4CB369453FB2E2B467</vt:lpwstr>
  </property>
</Properties>
</file>